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145706722" r:id="rId3"/>
    <p:sldId id="2145706723" r:id="rId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imag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4B396828-9A87-F14C-A872-234C545B9157}"/>
              </a:ext>
            </a:extLst>
          </p:cNvPr>
          <p:cNvSpPr/>
          <p:nvPr/>
        </p:nvSpPr>
        <p:spPr>
          <a:xfrm>
            <a:off x="512270" y="572588"/>
            <a:ext cx="4731181" cy="5270637"/>
          </a:xfrm>
          <a:custGeom>
            <a:avLst/>
            <a:gdLst>
              <a:gd name="connsiteX0" fmla="*/ 2854889 w 3057705"/>
              <a:gd name="connsiteY0" fmla="*/ 1351920 h 3406349"/>
              <a:gd name="connsiteX1" fmla="*/ 2854889 w 3057705"/>
              <a:gd name="connsiteY1" fmla="*/ 2054713 h 3406349"/>
              <a:gd name="connsiteX2" fmla="*/ 1731789 w 3057705"/>
              <a:gd name="connsiteY2" fmla="*/ 2703145 h 3406349"/>
              <a:gd name="connsiteX3" fmla="*/ 608725 w 3057705"/>
              <a:gd name="connsiteY3" fmla="*/ 3351400 h 3406349"/>
              <a:gd name="connsiteX4" fmla="*/ 0 w 3057705"/>
              <a:gd name="connsiteY4" fmla="*/ 3000110 h 3406349"/>
              <a:gd name="connsiteX5" fmla="*/ 0 w 3057705"/>
              <a:gd name="connsiteY5" fmla="*/ 406240 h 3406349"/>
              <a:gd name="connsiteX6" fmla="*/ 608725 w 3057705"/>
              <a:gd name="connsiteY6" fmla="*/ 54950 h 3406349"/>
              <a:gd name="connsiteX7" fmla="*/ 1731789 w 3057705"/>
              <a:gd name="connsiteY7" fmla="*/ 703275 h 340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7705" h="3406349">
                <a:moveTo>
                  <a:pt x="2854889" y="1351920"/>
                </a:moveTo>
                <a:cubicBezTo>
                  <a:pt x="3125311" y="1508049"/>
                  <a:pt x="3125311" y="1898371"/>
                  <a:pt x="2854889" y="2054713"/>
                </a:cubicBezTo>
                <a:lnTo>
                  <a:pt x="1731789" y="2703145"/>
                </a:lnTo>
                <a:lnTo>
                  <a:pt x="608725" y="3351400"/>
                </a:lnTo>
                <a:cubicBezTo>
                  <a:pt x="337984" y="3507529"/>
                  <a:pt x="0" y="3312367"/>
                  <a:pt x="0" y="3000110"/>
                </a:cubicBezTo>
                <a:lnTo>
                  <a:pt x="0" y="406240"/>
                </a:lnTo>
                <a:cubicBezTo>
                  <a:pt x="0" y="93982"/>
                  <a:pt x="337984" y="-101179"/>
                  <a:pt x="608725" y="54950"/>
                </a:cubicBezTo>
                <a:lnTo>
                  <a:pt x="1731789" y="703275"/>
                </a:lnTo>
                <a:close/>
              </a:path>
            </a:pathLst>
          </a:custGeom>
          <a:solidFill>
            <a:schemeClr val="accent2"/>
          </a:solidFill>
          <a:ln w="3543" cap="flat">
            <a:noFill/>
            <a:prstDash val="solid"/>
            <a:miter/>
          </a:ln>
        </p:spPr>
        <p:txBody>
          <a:bodyPr rtlCol="0" anchor="ctr"/>
          <a:lstStyle/>
          <a:p>
            <a:endParaRPr lang="en-BE" sz="240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0ABCA0-E4B7-004D-A290-4FEC6A668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1443680">
            <a:off x="512765" y="572588"/>
            <a:ext cx="4731180" cy="5270637"/>
          </a:xfrm>
          <a:custGeom>
            <a:avLst/>
            <a:gdLst>
              <a:gd name="connsiteX0" fmla="*/ 385621 w 2952270"/>
              <a:gd name="connsiteY0" fmla="*/ 59 h 3288893"/>
              <a:gd name="connsiteX1" fmla="*/ 587736 w 2952270"/>
              <a:gd name="connsiteY1" fmla="*/ 53055 h 3288893"/>
              <a:gd name="connsiteX2" fmla="*/ 1672075 w 2952270"/>
              <a:gd name="connsiteY2" fmla="*/ 679025 h 3288893"/>
              <a:gd name="connsiteX3" fmla="*/ 2756448 w 2952270"/>
              <a:gd name="connsiteY3" fmla="*/ 1305304 h 3288893"/>
              <a:gd name="connsiteX4" fmla="*/ 2756448 w 2952270"/>
              <a:gd name="connsiteY4" fmla="*/ 1983864 h 3288893"/>
              <a:gd name="connsiteX5" fmla="*/ 1672075 w 2952270"/>
              <a:gd name="connsiteY5" fmla="*/ 2609936 h 3288893"/>
              <a:gd name="connsiteX6" fmla="*/ 587736 w 2952270"/>
              <a:gd name="connsiteY6" fmla="*/ 3235838 h 3288893"/>
              <a:gd name="connsiteX7" fmla="*/ 0 w 2952270"/>
              <a:gd name="connsiteY7" fmla="*/ 2896661 h 3288893"/>
              <a:gd name="connsiteX8" fmla="*/ 0 w 2952270"/>
              <a:gd name="connsiteY8" fmla="*/ 392232 h 3288893"/>
              <a:gd name="connsiteX9" fmla="*/ 385621 w 2952270"/>
              <a:gd name="connsiteY9" fmla="*/ 59 h 32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270" h="3288893">
                <a:moveTo>
                  <a:pt x="385621" y="59"/>
                </a:moveTo>
                <a:cubicBezTo>
                  <a:pt x="452975" y="-1119"/>
                  <a:pt x="522384" y="15369"/>
                  <a:pt x="587736" y="53055"/>
                </a:cubicBezTo>
                <a:lnTo>
                  <a:pt x="1672075" y="679025"/>
                </a:lnTo>
                <a:lnTo>
                  <a:pt x="2756448" y="1305304"/>
                </a:lnTo>
                <a:cubicBezTo>
                  <a:pt x="3017545" y="1456049"/>
                  <a:pt x="3017545" y="1832913"/>
                  <a:pt x="2756448" y="1983864"/>
                </a:cubicBezTo>
                <a:lnTo>
                  <a:pt x="1672075" y="2609936"/>
                </a:lnTo>
                <a:lnTo>
                  <a:pt x="587736" y="3235838"/>
                </a:lnTo>
                <a:cubicBezTo>
                  <a:pt x="326329" y="3386583"/>
                  <a:pt x="0" y="3198152"/>
                  <a:pt x="0" y="2896661"/>
                </a:cubicBezTo>
                <a:lnTo>
                  <a:pt x="0" y="392232"/>
                </a:lnTo>
                <a:cubicBezTo>
                  <a:pt x="0" y="166115"/>
                  <a:pt x="183560" y="3592"/>
                  <a:pt x="385621" y="5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08000" anchor="ctr">
            <a:noAutofit/>
          </a:bodyPr>
          <a:lstStyle>
            <a:lvl1pPr>
              <a:buFont typeface="Arial" panose="020B0604020202020204" pitchFamily="34" charset="0"/>
              <a:buChar char="•"/>
              <a:defRPr sz="1467">
                <a:solidFill>
                  <a:schemeClr val="tx1"/>
                </a:solidFill>
              </a:defRPr>
            </a:lvl1pPr>
          </a:lstStyle>
          <a:p>
            <a:r>
              <a:rPr lang="en-BE"/>
              <a:t>Click the icon to add an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B7BE5-6379-C444-A537-6B0BEDD6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594" y="6184936"/>
            <a:ext cx="1559623" cy="6300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A59925E-E12C-1F46-918F-700E12DC3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7777" y="2388734"/>
            <a:ext cx="6040964" cy="1095684"/>
          </a:xfrm>
        </p:spPr>
        <p:txBody>
          <a:bodyPr wrap="square" anchor="b">
            <a:spAutoFit/>
          </a:bodyPr>
          <a:lstStyle>
            <a:lvl1pPr algn="l"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2E50B1-A305-2443-A500-2A90ED2A6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7777" y="3484417"/>
            <a:ext cx="6040964" cy="387735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133">
                <a:solidFill>
                  <a:schemeClr val="accent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6FA6F7E-3FF5-B942-B9D9-924961AA9F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7495" y="3867005"/>
            <a:ext cx="6041741" cy="350930"/>
          </a:xfrm>
        </p:spPr>
        <p:txBody>
          <a:bodyPr wrap="square" anchor="t">
            <a:spAutoFit/>
          </a:bodyPr>
          <a:lstStyle>
            <a:lvl1pPr>
              <a:buFont typeface="Arial" panose="020B0604020202020204" pitchFamily="34" charset="0"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>
              <a:buFont typeface="Arial" panose="020B0604020202020204" pitchFamily="34" charset="0"/>
              <a:buNone/>
              <a:defRPr sz="1400"/>
            </a:lvl2pPr>
            <a:lvl3pPr>
              <a:buFont typeface="Arial" panose="020B0604020202020204" pitchFamily="34" charset="0"/>
              <a:buNone/>
              <a:defRPr sz="1333"/>
            </a:lvl3pPr>
            <a:lvl4pPr>
              <a:buFont typeface="Arial" panose="020B0604020202020204" pitchFamily="34" charset="0"/>
              <a:buNone/>
              <a:defRPr sz="1200"/>
            </a:lvl4pPr>
            <a:lvl5pPr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GB"/>
              <a:t>Click to add a speaker name</a:t>
            </a:r>
            <a:endParaRPr lang="en-B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94CF48E-C443-E049-8157-CA3440EF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37481" y="4265054"/>
            <a:ext cx="6040963" cy="36618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06A3748-CE62-40F7-8063-31B60A62D9CB}" type="datetimeFigureOut">
              <a:rPr lang="en-US" smtClean="0"/>
              <a:t>7/17/2024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944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92FE8F-2B1E-4090-A3D5-6BEB29C81F39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9252659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92FE8F-2B1E-4090-A3D5-6BEB29C8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515" y="391726"/>
            <a:ext cx="11146971" cy="578620"/>
          </a:xfrm>
          <a:prstGeom prst="rect">
            <a:avLst/>
          </a:prstGeom>
        </p:spPr>
        <p:txBody>
          <a:bodyPr vert="horz" wrap="square" lIns="0" tIns="45720" rIns="0" bIns="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5" y="1825625"/>
            <a:ext cx="11146971" cy="43513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763" y="6382031"/>
            <a:ext cx="5288477" cy="23589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lvl1pPr algn="ctr">
              <a:defRPr lang="en-BE" sz="933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E104729-E3CD-5243-92CA-C95E3EF5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93" y="6184936"/>
            <a:ext cx="1559625" cy="630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18E18C-031D-5E48-A469-1B0DCC7407C4}"/>
              </a:ext>
            </a:extLst>
          </p:cNvPr>
          <p:cNvSpPr txBox="1"/>
          <p:nvPr/>
        </p:nvSpPr>
        <p:spPr bwMode="gray">
          <a:xfrm>
            <a:off x="11263085" y="6415238"/>
            <a:ext cx="406400" cy="240503"/>
          </a:xfrm>
          <a:prstGeom prst="rect">
            <a:avLst/>
          </a:prstGeom>
        </p:spPr>
        <p:txBody>
          <a:bodyPr vert="horz" wrap="square" lIns="0" tIns="48000" rIns="0" bIns="48000" rtlCol="0" anchor="ctr">
            <a:spAutoFit/>
          </a:bodyPr>
          <a:lstStyle/>
          <a:p>
            <a:pPr marL="0" algn="r" defTabSz="914377" rtl="0" eaLnBrk="1" latinLnBrk="0" hangingPunct="1"/>
            <a:fld id="{6C5AF65D-6854-49AF-ABC5-48B5BA0EA842}" type="slidenum">
              <a:rPr lang="en-US" sz="933" b="0" i="0" kern="1200" smtClean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HP Simplified"/>
              </a:rPr>
              <a:pPr marL="0" algn="r" defTabSz="914377" rtl="0" eaLnBrk="1" latinLnBrk="0" hangingPunct="1"/>
              <a:t>‹#›</a:t>
            </a:fld>
            <a:endParaRPr lang="en-US" sz="933" b="0" i="0" kern="1200">
              <a:solidFill>
                <a:schemeClr val="accent1"/>
              </a:solidFill>
              <a:latin typeface="+mn-lt"/>
              <a:ea typeface="Roboto" panose="02000000000000000000" pitchFamily="2" charset="0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25603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8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8"/>
        </a:buBlip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9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SzPct val="75000"/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B3F13D2-4689-A65F-34C4-09D079EDF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4" imgH="354" progId="TCLayout.ActiveDocument.1">
                  <p:embed/>
                </p:oleObj>
              </mc:Choice>
              <mc:Fallback>
                <p:oleObj name="think-cell Slide" r:id="rId3" imgW="354" imgH="35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B3F13D2-4689-A65F-34C4-09D079EDF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E98FEB9F-88E9-48A3-A97B-E233C46146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4092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B113BB-34E9-45A1-BBA3-A017B1343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223" y="2367722"/>
            <a:ext cx="6040964" cy="1071062"/>
          </a:xfrm>
        </p:spPr>
        <p:txBody>
          <a:bodyPr vert="horz"/>
          <a:lstStyle/>
          <a:p>
            <a:r>
              <a:rPr lang="en-US" sz="3700" dirty="0" err="1"/>
              <a:t>Mesure</a:t>
            </a:r>
            <a:r>
              <a:rPr lang="en-US" sz="3700" dirty="0"/>
              <a:t> de la satisfaction client 2023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3EBFC3-736F-4C6A-9CFB-C7F49E350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6223" y="3448664"/>
            <a:ext cx="6040964" cy="383182"/>
          </a:xfrm>
        </p:spPr>
        <p:txBody>
          <a:bodyPr/>
          <a:lstStyle/>
          <a:p>
            <a:endParaRPr lang="en-US" sz="2100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AB6A226-7E19-82A6-A2C2-A49E420D4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2" y="4741447"/>
            <a:ext cx="2689065" cy="1522009"/>
          </a:xfrm>
          <a:prstGeom prst="rect">
            <a:avLst/>
          </a:prstGeom>
        </p:spPr>
      </p:pic>
      <p:sp>
        <p:nvSpPr>
          <p:cNvPr id="3" name="AutoShape 2" descr="Audi Logo and sign, new logo meaning and history, PNG, SVG">
            <a:extLst>
              <a:ext uri="{FF2B5EF4-FFF2-40B4-BE49-F238E27FC236}">
                <a16:creationId xmlns:a16="http://schemas.microsoft.com/office/drawing/2014/main" id="{E96AE769-2B52-0C55-AA9B-24AA954C4F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utoShape 6" descr="Audi Logo and sign, new logo meaning and history, PNG, SVG">
            <a:extLst>
              <a:ext uri="{FF2B5EF4-FFF2-40B4-BE49-F238E27FC236}">
                <a16:creationId xmlns:a16="http://schemas.microsoft.com/office/drawing/2014/main" id="{438624C6-AE1E-6B7C-4B35-9109705CA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utoShape 8" descr="Audi Logo and sign, new logo meaning and history, PNG, SVG">
            <a:extLst>
              <a:ext uri="{FF2B5EF4-FFF2-40B4-BE49-F238E27FC236}">
                <a16:creationId xmlns:a16="http://schemas.microsoft.com/office/drawing/2014/main" id="{5C033CEF-64F3-D807-4554-476C87922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Placeholder 4" descr="Hand placing stars">
            <a:extLst>
              <a:ext uri="{FF2B5EF4-FFF2-40B4-BE49-F238E27FC236}">
                <a16:creationId xmlns:a16="http://schemas.microsoft.com/office/drawing/2014/main" id="{4215DD2E-D2B6-3B7B-54A4-6460BE5FA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r="20049"/>
          <a:stretch/>
        </p:blipFill>
        <p:spPr>
          <a:xfrm rot="21443680">
            <a:off x="492886" y="572586"/>
            <a:ext cx="4731180" cy="5270637"/>
          </a:xfrm>
          <a:custGeom>
            <a:avLst/>
            <a:gdLst>
              <a:gd name="connsiteX0" fmla="*/ 385621 w 2952270"/>
              <a:gd name="connsiteY0" fmla="*/ 59 h 3288893"/>
              <a:gd name="connsiteX1" fmla="*/ 587736 w 2952270"/>
              <a:gd name="connsiteY1" fmla="*/ 53055 h 3288893"/>
              <a:gd name="connsiteX2" fmla="*/ 1672075 w 2952270"/>
              <a:gd name="connsiteY2" fmla="*/ 679025 h 3288893"/>
              <a:gd name="connsiteX3" fmla="*/ 2756448 w 2952270"/>
              <a:gd name="connsiteY3" fmla="*/ 1305304 h 3288893"/>
              <a:gd name="connsiteX4" fmla="*/ 2756448 w 2952270"/>
              <a:gd name="connsiteY4" fmla="*/ 1983864 h 3288893"/>
              <a:gd name="connsiteX5" fmla="*/ 1672075 w 2952270"/>
              <a:gd name="connsiteY5" fmla="*/ 2609936 h 3288893"/>
              <a:gd name="connsiteX6" fmla="*/ 587736 w 2952270"/>
              <a:gd name="connsiteY6" fmla="*/ 3235838 h 3288893"/>
              <a:gd name="connsiteX7" fmla="*/ 0 w 2952270"/>
              <a:gd name="connsiteY7" fmla="*/ 2896661 h 3288893"/>
              <a:gd name="connsiteX8" fmla="*/ 0 w 2952270"/>
              <a:gd name="connsiteY8" fmla="*/ 392232 h 3288893"/>
              <a:gd name="connsiteX9" fmla="*/ 385621 w 2952270"/>
              <a:gd name="connsiteY9" fmla="*/ 59 h 32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270" h="3288893">
                <a:moveTo>
                  <a:pt x="385621" y="59"/>
                </a:moveTo>
                <a:cubicBezTo>
                  <a:pt x="452975" y="-1119"/>
                  <a:pt x="522384" y="15369"/>
                  <a:pt x="587736" y="53055"/>
                </a:cubicBezTo>
                <a:lnTo>
                  <a:pt x="1672075" y="679025"/>
                </a:lnTo>
                <a:lnTo>
                  <a:pt x="2756448" y="1305304"/>
                </a:lnTo>
                <a:cubicBezTo>
                  <a:pt x="3017545" y="1456049"/>
                  <a:pt x="3017545" y="1832913"/>
                  <a:pt x="2756448" y="1983864"/>
                </a:cubicBezTo>
                <a:lnTo>
                  <a:pt x="1672075" y="2609936"/>
                </a:lnTo>
                <a:lnTo>
                  <a:pt x="587736" y="3235838"/>
                </a:lnTo>
                <a:cubicBezTo>
                  <a:pt x="326329" y="3386583"/>
                  <a:pt x="0" y="3198152"/>
                  <a:pt x="0" y="2896661"/>
                </a:cubicBezTo>
                <a:lnTo>
                  <a:pt x="0" y="392232"/>
                </a:lnTo>
                <a:cubicBezTo>
                  <a:pt x="0" y="166115"/>
                  <a:pt x="183560" y="3592"/>
                  <a:pt x="385621" y="59"/>
                </a:cubicBezTo>
                <a:close/>
              </a:path>
            </a:pathLst>
          </a:cu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64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5388AC45-BE42-048B-55A6-FC9D5E536CC1}"/>
              </a:ext>
            </a:extLst>
          </p:cNvPr>
          <p:cNvSpPr txBox="1"/>
          <p:nvPr/>
        </p:nvSpPr>
        <p:spPr>
          <a:xfrm>
            <a:off x="182880" y="237881"/>
            <a:ext cx="8159976" cy="28633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Nos scores de satisfaction client </a:t>
            </a:r>
            <a:r>
              <a:rPr kumimoji="0" lang="en-GB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en</a:t>
            </a: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vente pour 2023</a:t>
            </a:r>
            <a:endParaRPr kumimoji="0" sz="18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EF729-7600-7581-4299-2345AA6B2C00}"/>
              </a:ext>
            </a:extLst>
          </p:cNvPr>
          <p:cNvSpPr txBox="1"/>
          <p:nvPr/>
        </p:nvSpPr>
        <p:spPr>
          <a:xfrm>
            <a:off x="182880" y="2080073"/>
            <a:ext cx="129843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CEM (1 à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9D2C0-0430-D702-7C64-C95F4D0AAC2A}"/>
              </a:ext>
            </a:extLst>
          </p:cNvPr>
          <p:cNvSpPr txBox="1"/>
          <p:nvPr/>
        </p:nvSpPr>
        <p:spPr>
          <a:xfrm>
            <a:off x="289590" y="3963762"/>
            <a:ext cx="7854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NPS</a:t>
            </a:r>
          </a:p>
        </p:txBody>
      </p:sp>
      <p:pic>
        <p:nvPicPr>
          <p:cNvPr id="1026" name="Picture 2" descr="Audi">
            <a:extLst>
              <a:ext uri="{FF2B5EF4-FFF2-40B4-BE49-F238E27FC236}">
                <a16:creationId xmlns:a16="http://schemas.microsoft.com/office/drawing/2014/main" id="{399197CA-5A5A-90A9-45FD-CE4C542B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9616"/>
            <a:ext cx="838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kswagen">
            <a:extLst>
              <a:ext uri="{FF2B5EF4-FFF2-40B4-BE49-F238E27FC236}">
                <a16:creationId xmlns:a16="http://schemas.microsoft.com/office/drawing/2014/main" id="{783977D6-554F-4CBF-B975-FA3C54A6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14" y="724014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W Commercial Vehicle">
            <a:extLst>
              <a:ext uri="{FF2B5EF4-FFF2-40B4-BE49-F238E27FC236}">
                <a16:creationId xmlns:a16="http://schemas.microsoft.com/office/drawing/2014/main" id="{2CD4F20E-8627-9680-129C-05B95919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88" y="750500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ODA">
            <a:extLst>
              <a:ext uri="{FF2B5EF4-FFF2-40B4-BE49-F238E27FC236}">
                <a16:creationId xmlns:a16="http://schemas.microsoft.com/office/drawing/2014/main" id="{BE142430-5A0F-14C7-6B90-A12446B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79" y="68428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T">
            <a:extLst>
              <a:ext uri="{FF2B5EF4-FFF2-40B4-BE49-F238E27FC236}">
                <a16:creationId xmlns:a16="http://schemas.microsoft.com/office/drawing/2014/main" id="{BA31A391-8E1A-FED9-7150-659F8750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31" y="750500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0F186-546E-4A04-FA5A-ECDFAAA8FF74}"/>
              </a:ext>
            </a:extLst>
          </p:cNvPr>
          <p:cNvSpPr txBox="1"/>
          <p:nvPr/>
        </p:nvSpPr>
        <p:spPr>
          <a:xfrm>
            <a:off x="316841" y="5670710"/>
            <a:ext cx="3654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98325-7A71-D4E4-8983-7D55E1429F5E}"/>
              </a:ext>
            </a:extLst>
          </p:cNvPr>
          <p:cNvSpPr txBox="1"/>
          <p:nvPr/>
        </p:nvSpPr>
        <p:spPr>
          <a:xfrm>
            <a:off x="2519638" y="198773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0C5DD-18E5-3811-4579-D2695801EC64}"/>
              </a:ext>
            </a:extLst>
          </p:cNvPr>
          <p:cNvSpPr txBox="1"/>
          <p:nvPr/>
        </p:nvSpPr>
        <p:spPr>
          <a:xfrm>
            <a:off x="4570352" y="1987738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E413C-F947-1822-46B5-6E3AD25ECBAF}"/>
              </a:ext>
            </a:extLst>
          </p:cNvPr>
          <p:cNvSpPr txBox="1"/>
          <p:nvPr/>
        </p:nvSpPr>
        <p:spPr>
          <a:xfrm>
            <a:off x="6621066" y="1987737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C1D10-C0FF-EE71-2A49-48FDA0468ECB}"/>
              </a:ext>
            </a:extLst>
          </p:cNvPr>
          <p:cNvSpPr txBox="1"/>
          <p:nvPr/>
        </p:nvSpPr>
        <p:spPr>
          <a:xfrm>
            <a:off x="8671779" y="1987736"/>
            <a:ext cx="83819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6A128-EE5C-E3D3-A1A3-E52C2942F03A}"/>
              </a:ext>
            </a:extLst>
          </p:cNvPr>
          <p:cNvSpPr txBox="1"/>
          <p:nvPr/>
        </p:nvSpPr>
        <p:spPr>
          <a:xfrm>
            <a:off x="10755630" y="1956827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C7B37-496A-76C5-93FE-7FE0FD9BFAB4}"/>
              </a:ext>
            </a:extLst>
          </p:cNvPr>
          <p:cNvSpPr txBox="1"/>
          <p:nvPr/>
        </p:nvSpPr>
        <p:spPr>
          <a:xfrm>
            <a:off x="2562557" y="3779096"/>
            <a:ext cx="34304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58753-5938-93B5-F2D9-7D424D9BC7F2}"/>
              </a:ext>
            </a:extLst>
          </p:cNvPr>
          <p:cNvSpPr txBox="1"/>
          <p:nvPr/>
        </p:nvSpPr>
        <p:spPr>
          <a:xfrm>
            <a:off x="4570351" y="3779096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59,8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B5F9A-ED60-09BB-061F-EE23B652BB93}"/>
              </a:ext>
            </a:extLst>
          </p:cNvPr>
          <p:cNvSpPr txBox="1"/>
          <p:nvPr/>
        </p:nvSpPr>
        <p:spPr>
          <a:xfrm>
            <a:off x="6621065" y="3779096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41,4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20D1-840D-0449-C325-0B2CF6A3590C}"/>
              </a:ext>
            </a:extLst>
          </p:cNvPr>
          <p:cNvSpPr txBox="1"/>
          <p:nvPr/>
        </p:nvSpPr>
        <p:spPr>
          <a:xfrm>
            <a:off x="8671780" y="3745037"/>
            <a:ext cx="34304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DA5CC-A6E8-F66F-1897-19D673CBD5DA}"/>
              </a:ext>
            </a:extLst>
          </p:cNvPr>
          <p:cNvSpPr txBox="1"/>
          <p:nvPr/>
        </p:nvSpPr>
        <p:spPr>
          <a:xfrm>
            <a:off x="10755630" y="373292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62,1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BE424-3AE1-4185-D8DE-D00FA078B2AF}"/>
              </a:ext>
            </a:extLst>
          </p:cNvPr>
          <p:cNvSpPr txBox="1"/>
          <p:nvPr/>
        </p:nvSpPr>
        <p:spPr>
          <a:xfrm>
            <a:off x="2519637" y="5508688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7.626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49CAB-C1D3-EF2A-7B3B-1C725DCA9CBE}"/>
              </a:ext>
            </a:extLst>
          </p:cNvPr>
          <p:cNvSpPr txBox="1"/>
          <p:nvPr/>
        </p:nvSpPr>
        <p:spPr>
          <a:xfrm>
            <a:off x="4570351" y="5508687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7.597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A6E0E-0919-F7DC-3C03-2B09756C19F9}"/>
              </a:ext>
            </a:extLst>
          </p:cNvPr>
          <p:cNvSpPr txBox="1"/>
          <p:nvPr/>
        </p:nvSpPr>
        <p:spPr>
          <a:xfrm>
            <a:off x="6621065" y="5508686"/>
            <a:ext cx="514564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726A0-799C-746B-4117-A6F727E41982}"/>
              </a:ext>
            </a:extLst>
          </p:cNvPr>
          <p:cNvSpPr txBox="1"/>
          <p:nvPr/>
        </p:nvSpPr>
        <p:spPr>
          <a:xfrm>
            <a:off x="8671779" y="5508688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3.073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AA9D9-5D25-7565-6239-8A99307E4847}"/>
              </a:ext>
            </a:extLst>
          </p:cNvPr>
          <p:cNvSpPr txBox="1"/>
          <p:nvPr/>
        </p:nvSpPr>
        <p:spPr>
          <a:xfrm>
            <a:off x="10755630" y="5508686"/>
            <a:ext cx="514564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652</a:t>
            </a:r>
          </a:p>
        </p:txBody>
      </p:sp>
    </p:spTree>
    <p:extLst>
      <p:ext uri="{BB962C8B-B14F-4D97-AF65-F5344CB8AC3E}">
        <p14:creationId xmlns:p14="http://schemas.microsoft.com/office/powerpoint/2010/main" val="11697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5388AC45-BE42-048B-55A6-FC9D5E536CC1}"/>
              </a:ext>
            </a:extLst>
          </p:cNvPr>
          <p:cNvSpPr txBox="1"/>
          <p:nvPr/>
        </p:nvSpPr>
        <p:spPr>
          <a:xfrm>
            <a:off x="182880" y="237881"/>
            <a:ext cx="9259944" cy="286331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Nos scores de satisfaction client </a:t>
            </a:r>
            <a:r>
              <a:rPr kumimoji="0" lang="en-GB" sz="1800" b="1" i="0" u="none" strike="noStrike" kern="1200" cap="none" spc="300" normalizeH="0" baseline="0" noProof="0" dirty="0" err="1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en</a:t>
            </a:r>
            <a:r>
              <a:rPr kumimoji="0" lang="en-GB" sz="1800" b="1" i="0" u="none" strike="noStrike" kern="1200" cap="none" spc="300" normalizeH="0" baseline="0" noProof="0" dirty="0">
                <a:ln>
                  <a:noFill/>
                </a:ln>
                <a:solidFill>
                  <a:srgbClr val="39A4DC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après-vente pour 2023</a:t>
            </a:r>
            <a:endParaRPr kumimoji="0" sz="18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EF729-7600-7581-4299-2345AA6B2C00}"/>
              </a:ext>
            </a:extLst>
          </p:cNvPr>
          <p:cNvSpPr txBox="1"/>
          <p:nvPr/>
        </p:nvSpPr>
        <p:spPr>
          <a:xfrm>
            <a:off x="182880" y="2080073"/>
            <a:ext cx="1298432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CEM (1 à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9D2C0-0430-D702-7C64-C95F4D0AAC2A}"/>
              </a:ext>
            </a:extLst>
          </p:cNvPr>
          <p:cNvSpPr txBox="1"/>
          <p:nvPr/>
        </p:nvSpPr>
        <p:spPr>
          <a:xfrm>
            <a:off x="289590" y="3963762"/>
            <a:ext cx="785471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Score NPS</a:t>
            </a:r>
          </a:p>
        </p:txBody>
      </p:sp>
      <p:pic>
        <p:nvPicPr>
          <p:cNvPr id="1026" name="Picture 2" descr="Audi">
            <a:extLst>
              <a:ext uri="{FF2B5EF4-FFF2-40B4-BE49-F238E27FC236}">
                <a16:creationId xmlns:a16="http://schemas.microsoft.com/office/drawing/2014/main" id="{399197CA-5A5A-90A9-45FD-CE4C542B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39616"/>
            <a:ext cx="8382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kswagen">
            <a:extLst>
              <a:ext uri="{FF2B5EF4-FFF2-40B4-BE49-F238E27FC236}">
                <a16:creationId xmlns:a16="http://schemas.microsoft.com/office/drawing/2014/main" id="{783977D6-554F-4CBF-B975-FA3C54A6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14" y="724014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W Commercial Vehicle">
            <a:extLst>
              <a:ext uri="{FF2B5EF4-FFF2-40B4-BE49-F238E27FC236}">
                <a16:creationId xmlns:a16="http://schemas.microsoft.com/office/drawing/2014/main" id="{2CD4F20E-8627-9680-129C-05B95919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28" y="816718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ODA">
            <a:extLst>
              <a:ext uri="{FF2B5EF4-FFF2-40B4-BE49-F238E27FC236}">
                <a16:creationId xmlns:a16="http://schemas.microsoft.com/office/drawing/2014/main" id="{BE142430-5A0F-14C7-6B90-A12446B8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79" y="68428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T">
            <a:extLst>
              <a:ext uri="{FF2B5EF4-FFF2-40B4-BE49-F238E27FC236}">
                <a16:creationId xmlns:a16="http://schemas.microsoft.com/office/drawing/2014/main" id="{BA31A391-8E1A-FED9-7150-659F8750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56" y="750500"/>
            <a:ext cx="838200" cy="7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0F186-546E-4A04-FA5A-ECDFAAA8FF74}"/>
              </a:ext>
            </a:extLst>
          </p:cNvPr>
          <p:cNvSpPr txBox="1"/>
          <p:nvPr/>
        </p:nvSpPr>
        <p:spPr>
          <a:xfrm>
            <a:off x="316841" y="5670710"/>
            <a:ext cx="36548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>
            <a:defPPr>
              <a:defRPr lang="en-BE"/>
            </a:defPPr>
            <a:lvl1pPr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98325-7A71-D4E4-8983-7D55E1429F5E}"/>
              </a:ext>
            </a:extLst>
          </p:cNvPr>
          <p:cNvSpPr txBox="1"/>
          <p:nvPr/>
        </p:nvSpPr>
        <p:spPr>
          <a:xfrm>
            <a:off x="2519638" y="198773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0C5DD-18E5-3811-4579-D2695801EC64}"/>
              </a:ext>
            </a:extLst>
          </p:cNvPr>
          <p:cNvSpPr txBox="1"/>
          <p:nvPr/>
        </p:nvSpPr>
        <p:spPr>
          <a:xfrm>
            <a:off x="4570352" y="1987738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E413C-F947-1822-46B5-6E3AD25ECBAF}"/>
              </a:ext>
            </a:extLst>
          </p:cNvPr>
          <p:cNvSpPr txBox="1"/>
          <p:nvPr/>
        </p:nvSpPr>
        <p:spPr>
          <a:xfrm>
            <a:off x="6621066" y="1987737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C1D10-C0FF-EE71-2A49-48FDA0468ECB}"/>
              </a:ext>
            </a:extLst>
          </p:cNvPr>
          <p:cNvSpPr txBox="1"/>
          <p:nvPr/>
        </p:nvSpPr>
        <p:spPr>
          <a:xfrm>
            <a:off x="8671779" y="1987736"/>
            <a:ext cx="83819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6A128-EE5C-E3D3-A1A3-E52C2942F03A}"/>
              </a:ext>
            </a:extLst>
          </p:cNvPr>
          <p:cNvSpPr txBox="1"/>
          <p:nvPr/>
        </p:nvSpPr>
        <p:spPr>
          <a:xfrm>
            <a:off x="10755630" y="1956827"/>
            <a:ext cx="42800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C7B37-496A-76C5-93FE-7FE0FD9BFAB4}"/>
              </a:ext>
            </a:extLst>
          </p:cNvPr>
          <p:cNvSpPr txBox="1"/>
          <p:nvPr/>
        </p:nvSpPr>
        <p:spPr>
          <a:xfrm>
            <a:off x="2562557" y="3779096"/>
            <a:ext cx="8382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57,26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58753-5938-93B5-F2D9-7D424D9BC7F2}"/>
              </a:ext>
            </a:extLst>
          </p:cNvPr>
          <p:cNvSpPr txBox="1"/>
          <p:nvPr/>
        </p:nvSpPr>
        <p:spPr>
          <a:xfrm>
            <a:off x="4570351" y="377909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51,32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B5F9A-ED60-09BB-061F-EE23B652BB93}"/>
              </a:ext>
            </a:extLst>
          </p:cNvPr>
          <p:cNvSpPr txBox="1"/>
          <p:nvPr/>
        </p:nvSpPr>
        <p:spPr>
          <a:xfrm>
            <a:off x="6621065" y="377909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40,83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E20D1-840D-0449-C325-0B2CF6A3590C}"/>
              </a:ext>
            </a:extLst>
          </p:cNvPr>
          <p:cNvSpPr txBox="1"/>
          <p:nvPr/>
        </p:nvSpPr>
        <p:spPr>
          <a:xfrm>
            <a:off x="8671780" y="3745037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45,29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DA5CC-A6E8-F66F-1897-19D673CBD5DA}"/>
              </a:ext>
            </a:extLst>
          </p:cNvPr>
          <p:cNvSpPr txBox="1"/>
          <p:nvPr/>
        </p:nvSpPr>
        <p:spPr>
          <a:xfrm>
            <a:off x="10755630" y="3732929"/>
            <a:ext cx="59952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43,1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BE424-3AE1-4185-D8DE-D00FA078B2AF}"/>
              </a:ext>
            </a:extLst>
          </p:cNvPr>
          <p:cNvSpPr txBox="1"/>
          <p:nvPr/>
        </p:nvSpPr>
        <p:spPr>
          <a:xfrm>
            <a:off x="2519637" y="5508688"/>
            <a:ext cx="9425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28.442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49CAB-C1D3-EF2A-7B3B-1C725DCA9CBE}"/>
              </a:ext>
            </a:extLst>
          </p:cNvPr>
          <p:cNvSpPr txBox="1"/>
          <p:nvPr/>
        </p:nvSpPr>
        <p:spPr>
          <a:xfrm>
            <a:off x="4570351" y="5508687"/>
            <a:ext cx="9425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43.427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A6E0E-0919-F7DC-3C03-2B09756C19F9}"/>
              </a:ext>
            </a:extLst>
          </p:cNvPr>
          <p:cNvSpPr txBox="1"/>
          <p:nvPr/>
        </p:nvSpPr>
        <p:spPr>
          <a:xfrm>
            <a:off x="6621065" y="550868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5.593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726A0-799C-746B-4117-A6F727E41982}"/>
              </a:ext>
            </a:extLst>
          </p:cNvPr>
          <p:cNvSpPr txBox="1"/>
          <p:nvPr/>
        </p:nvSpPr>
        <p:spPr>
          <a:xfrm>
            <a:off x="8671779" y="5508688"/>
            <a:ext cx="9425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13.384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AA9D9-5D25-7565-6239-8A99307E4847}"/>
              </a:ext>
            </a:extLst>
          </p:cNvPr>
          <p:cNvSpPr txBox="1"/>
          <p:nvPr/>
        </p:nvSpPr>
        <p:spPr>
          <a:xfrm>
            <a:off x="10755630" y="5508686"/>
            <a:ext cx="77104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3.881</a:t>
            </a:r>
          </a:p>
        </p:txBody>
      </p:sp>
    </p:spTree>
    <p:extLst>
      <p:ext uri="{BB962C8B-B14F-4D97-AF65-F5344CB8AC3E}">
        <p14:creationId xmlns:p14="http://schemas.microsoft.com/office/powerpoint/2010/main" val="14595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'ieteren 2020 midnight blue">
  <a:themeElements>
    <a:clrScheme name="d'ieteren 2020 midnight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3B5D"/>
      </a:accent1>
      <a:accent2>
        <a:srgbClr val="00AFFF"/>
      </a:accent2>
      <a:accent3>
        <a:srgbClr val="BDCDD3"/>
      </a:accent3>
      <a:accent4>
        <a:srgbClr val="FA953B"/>
      </a:accent4>
      <a:accent5>
        <a:srgbClr val="344148"/>
      </a:accent5>
      <a:accent6>
        <a:srgbClr val="14BDAB"/>
      </a:accent6>
      <a:hlink>
        <a:srgbClr val="0D3A5D"/>
      </a:hlink>
      <a:folHlink>
        <a:srgbClr val="00AEFF"/>
      </a:folHlink>
    </a:clrScheme>
    <a:fontScheme name="Georgia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400">
            <a:solidFill>
              <a:schemeClr val="tx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171450" indent="-171450" algn="l">
          <a:buBlip>
            <a:blip xmlns:r="http://schemas.openxmlformats.org/officeDocument/2006/relationships" r:embed="rId1"/>
          </a:buBlip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Georgia</vt:lpstr>
      <vt:lpstr>d'ieteren 2020 midnight blue</vt:lpstr>
      <vt:lpstr>think-cell Slide</vt:lpstr>
      <vt:lpstr>Mesure de la satisfaction client 2023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KNOP Antoine</dc:creator>
  <cp:lastModifiedBy>KNOP Antoine</cp:lastModifiedBy>
  <cp:revision>1</cp:revision>
  <dcterms:created xsi:type="dcterms:W3CDTF">2024-07-17T09:41:59Z</dcterms:created>
  <dcterms:modified xsi:type="dcterms:W3CDTF">2024-07-17T09:42:44Z</dcterms:modified>
</cp:coreProperties>
</file>