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145706724" r:id="rId3"/>
    <p:sldId id="2145706725" r:id="rId4"/>
    <p:sldId id="2145706726" r:id="rId5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81597-D512-7906-DE3D-90AEED04C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8CD938-6EFA-7B3D-ECD5-CDE95F540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66E8C-F969-8510-DBF7-D12BE9D82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956C-5E1C-4019-BF88-162E57662CE4}" type="datetimeFigureOut">
              <a:rPr lang="en-BE" smtClean="0"/>
              <a:t>17/07/2024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6B23D-F69D-A09E-DB18-4B719BBDE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6014B-FEE1-049D-A919-3C6162D83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E8F9-41E1-4558-9B5C-7FC800D2EE3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89726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3483E-79D4-1860-93E5-4877D3CB3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C971EF-8EFC-D95E-E625-55A9A3DBDD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FCA94-9479-E91F-0AD6-2F09860E0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956C-5E1C-4019-BF88-162E57662CE4}" type="datetimeFigureOut">
              <a:rPr lang="en-BE" smtClean="0"/>
              <a:t>17/07/2024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3FFC0-0BF0-7FA2-91BC-295132284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21384-BE75-9B6F-A803-F94D7DA5D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E8F9-41E1-4558-9B5C-7FC800D2EE3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44165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0AACCA-0AC4-3090-553C-4929B440EA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F25CE2-F9FC-2F3D-D78C-3316BD929D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97C197-AB30-2C1A-3DAD-361CD9360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956C-5E1C-4019-BF88-162E57662CE4}" type="datetimeFigureOut">
              <a:rPr lang="en-BE" smtClean="0"/>
              <a:t>17/07/2024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34CB1-7123-E201-4032-C1ABC7D35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70A35-AE42-CB74-BA0F-A44F57ADB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E8F9-41E1-4558-9B5C-7FC800D2EE3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67362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image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4">
            <a:extLst>
              <a:ext uri="{FF2B5EF4-FFF2-40B4-BE49-F238E27FC236}">
                <a16:creationId xmlns:a16="http://schemas.microsoft.com/office/drawing/2014/main" id="{4B396828-9A87-F14C-A872-234C545B9157}"/>
              </a:ext>
            </a:extLst>
          </p:cNvPr>
          <p:cNvSpPr/>
          <p:nvPr/>
        </p:nvSpPr>
        <p:spPr>
          <a:xfrm>
            <a:off x="512270" y="572588"/>
            <a:ext cx="4731181" cy="5270637"/>
          </a:xfrm>
          <a:custGeom>
            <a:avLst/>
            <a:gdLst>
              <a:gd name="connsiteX0" fmla="*/ 2854889 w 3057705"/>
              <a:gd name="connsiteY0" fmla="*/ 1351920 h 3406349"/>
              <a:gd name="connsiteX1" fmla="*/ 2854889 w 3057705"/>
              <a:gd name="connsiteY1" fmla="*/ 2054713 h 3406349"/>
              <a:gd name="connsiteX2" fmla="*/ 1731789 w 3057705"/>
              <a:gd name="connsiteY2" fmla="*/ 2703145 h 3406349"/>
              <a:gd name="connsiteX3" fmla="*/ 608725 w 3057705"/>
              <a:gd name="connsiteY3" fmla="*/ 3351400 h 3406349"/>
              <a:gd name="connsiteX4" fmla="*/ 0 w 3057705"/>
              <a:gd name="connsiteY4" fmla="*/ 3000110 h 3406349"/>
              <a:gd name="connsiteX5" fmla="*/ 0 w 3057705"/>
              <a:gd name="connsiteY5" fmla="*/ 406240 h 3406349"/>
              <a:gd name="connsiteX6" fmla="*/ 608725 w 3057705"/>
              <a:gd name="connsiteY6" fmla="*/ 54950 h 3406349"/>
              <a:gd name="connsiteX7" fmla="*/ 1731789 w 3057705"/>
              <a:gd name="connsiteY7" fmla="*/ 703275 h 3406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7705" h="3406349">
                <a:moveTo>
                  <a:pt x="2854889" y="1351920"/>
                </a:moveTo>
                <a:cubicBezTo>
                  <a:pt x="3125311" y="1508049"/>
                  <a:pt x="3125311" y="1898371"/>
                  <a:pt x="2854889" y="2054713"/>
                </a:cubicBezTo>
                <a:lnTo>
                  <a:pt x="1731789" y="2703145"/>
                </a:lnTo>
                <a:lnTo>
                  <a:pt x="608725" y="3351400"/>
                </a:lnTo>
                <a:cubicBezTo>
                  <a:pt x="337984" y="3507529"/>
                  <a:pt x="0" y="3312367"/>
                  <a:pt x="0" y="3000110"/>
                </a:cubicBezTo>
                <a:lnTo>
                  <a:pt x="0" y="406240"/>
                </a:lnTo>
                <a:cubicBezTo>
                  <a:pt x="0" y="93982"/>
                  <a:pt x="337984" y="-101179"/>
                  <a:pt x="608725" y="54950"/>
                </a:cubicBezTo>
                <a:lnTo>
                  <a:pt x="1731789" y="703275"/>
                </a:lnTo>
                <a:close/>
              </a:path>
            </a:pathLst>
          </a:custGeom>
          <a:solidFill>
            <a:schemeClr val="accent2"/>
          </a:solidFill>
          <a:ln w="3543" cap="flat">
            <a:noFill/>
            <a:prstDash val="solid"/>
            <a:miter/>
          </a:ln>
        </p:spPr>
        <p:txBody>
          <a:bodyPr rtlCol="0" anchor="ctr"/>
          <a:lstStyle/>
          <a:p>
            <a:endParaRPr lang="en-BE" sz="240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B0ABCA0-E4B7-004D-A290-4FEC6A66854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1443680">
            <a:off x="512765" y="572588"/>
            <a:ext cx="4731180" cy="5270637"/>
          </a:xfrm>
          <a:custGeom>
            <a:avLst/>
            <a:gdLst>
              <a:gd name="connsiteX0" fmla="*/ 385621 w 2952270"/>
              <a:gd name="connsiteY0" fmla="*/ 59 h 3288893"/>
              <a:gd name="connsiteX1" fmla="*/ 587736 w 2952270"/>
              <a:gd name="connsiteY1" fmla="*/ 53055 h 3288893"/>
              <a:gd name="connsiteX2" fmla="*/ 1672075 w 2952270"/>
              <a:gd name="connsiteY2" fmla="*/ 679025 h 3288893"/>
              <a:gd name="connsiteX3" fmla="*/ 2756448 w 2952270"/>
              <a:gd name="connsiteY3" fmla="*/ 1305304 h 3288893"/>
              <a:gd name="connsiteX4" fmla="*/ 2756448 w 2952270"/>
              <a:gd name="connsiteY4" fmla="*/ 1983864 h 3288893"/>
              <a:gd name="connsiteX5" fmla="*/ 1672075 w 2952270"/>
              <a:gd name="connsiteY5" fmla="*/ 2609936 h 3288893"/>
              <a:gd name="connsiteX6" fmla="*/ 587736 w 2952270"/>
              <a:gd name="connsiteY6" fmla="*/ 3235838 h 3288893"/>
              <a:gd name="connsiteX7" fmla="*/ 0 w 2952270"/>
              <a:gd name="connsiteY7" fmla="*/ 2896661 h 3288893"/>
              <a:gd name="connsiteX8" fmla="*/ 0 w 2952270"/>
              <a:gd name="connsiteY8" fmla="*/ 392232 h 3288893"/>
              <a:gd name="connsiteX9" fmla="*/ 385621 w 2952270"/>
              <a:gd name="connsiteY9" fmla="*/ 59 h 328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2270" h="3288893">
                <a:moveTo>
                  <a:pt x="385621" y="59"/>
                </a:moveTo>
                <a:cubicBezTo>
                  <a:pt x="452975" y="-1119"/>
                  <a:pt x="522384" y="15369"/>
                  <a:pt x="587736" y="53055"/>
                </a:cubicBezTo>
                <a:lnTo>
                  <a:pt x="1672075" y="679025"/>
                </a:lnTo>
                <a:lnTo>
                  <a:pt x="2756448" y="1305304"/>
                </a:lnTo>
                <a:cubicBezTo>
                  <a:pt x="3017545" y="1456049"/>
                  <a:pt x="3017545" y="1832913"/>
                  <a:pt x="2756448" y="1983864"/>
                </a:cubicBezTo>
                <a:lnTo>
                  <a:pt x="1672075" y="2609936"/>
                </a:lnTo>
                <a:lnTo>
                  <a:pt x="587736" y="3235838"/>
                </a:lnTo>
                <a:cubicBezTo>
                  <a:pt x="326329" y="3386583"/>
                  <a:pt x="0" y="3198152"/>
                  <a:pt x="0" y="2896661"/>
                </a:cubicBezTo>
                <a:lnTo>
                  <a:pt x="0" y="392232"/>
                </a:lnTo>
                <a:cubicBezTo>
                  <a:pt x="0" y="166115"/>
                  <a:pt x="183560" y="3592"/>
                  <a:pt x="385621" y="59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108000" anchor="ctr">
            <a:noAutofit/>
          </a:bodyPr>
          <a:lstStyle>
            <a:lvl1pPr>
              <a:buFont typeface="Arial" panose="020B0604020202020204" pitchFamily="34" charset="0"/>
              <a:buChar char="•"/>
              <a:defRPr sz="1467">
                <a:solidFill>
                  <a:schemeClr val="tx1"/>
                </a:solidFill>
              </a:defRPr>
            </a:lvl1pPr>
          </a:lstStyle>
          <a:p>
            <a:r>
              <a:rPr lang="en-BE"/>
              <a:t>Click the icon to add an image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1B7BE5-6379-C444-A537-6B0BEDD627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24594" y="6184936"/>
            <a:ext cx="1559623" cy="63008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A59925E-E12C-1F46-918F-700E12DC37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7777" y="2388734"/>
            <a:ext cx="6040964" cy="1095684"/>
          </a:xfrm>
        </p:spPr>
        <p:txBody>
          <a:bodyPr wrap="square" anchor="b">
            <a:spAutoFit/>
          </a:bodyPr>
          <a:lstStyle>
            <a:lvl1pPr algn="l">
              <a:defRPr sz="37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72E50B1-A305-2443-A500-2A90ED2A65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37777" y="3484417"/>
            <a:ext cx="6040964" cy="387735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2133">
                <a:solidFill>
                  <a:schemeClr val="accent2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26FA6F7E-3FF5-B942-B9D9-924961AA9F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37495" y="3867005"/>
            <a:ext cx="6041741" cy="350930"/>
          </a:xfrm>
        </p:spPr>
        <p:txBody>
          <a:bodyPr wrap="square" anchor="t">
            <a:spAutoFit/>
          </a:bodyPr>
          <a:lstStyle>
            <a:lvl1pPr>
              <a:buFont typeface="Arial" panose="020B0604020202020204" pitchFamily="34" charset="0"/>
              <a:buNone/>
              <a:defRPr sz="1867">
                <a:solidFill>
                  <a:schemeClr val="bg1"/>
                </a:solidFill>
                <a:latin typeface="+mj-lt"/>
              </a:defRPr>
            </a:lvl1pPr>
            <a:lvl2pPr>
              <a:buFont typeface="Arial" panose="020B0604020202020204" pitchFamily="34" charset="0"/>
              <a:buNone/>
              <a:defRPr sz="1400"/>
            </a:lvl2pPr>
            <a:lvl3pPr>
              <a:buFont typeface="Arial" panose="020B0604020202020204" pitchFamily="34" charset="0"/>
              <a:buNone/>
              <a:defRPr sz="1333"/>
            </a:lvl3pPr>
            <a:lvl4pPr>
              <a:buFont typeface="Arial" panose="020B0604020202020204" pitchFamily="34" charset="0"/>
              <a:buNone/>
              <a:defRPr sz="1200"/>
            </a:lvl4pPr>
            <a:lvl5pPr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GB"/>
              <a:t>Click to add a speaker name</a:t>
            </a:r>
            <a:endParaRPr lang="en-BE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94CF48E-C443-E049-8157-CA3440EF40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37481" y="4265054"/>
            <a:ext cx="6040963" cy="366183"/>
          </a:xfrm>
          <a:prstGeom prst="rect">
            <a:avLst/>
          </a:prstGeom>
        </p:spPr>
        <p:txBody>
          <a:bodyPr vert="horz" lIns="0" tIns="45720" rIns="91440" bIns="45720" rtlCol="0" anchor="t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006A3748-CE62-40F7-8063-31B60A62D9CB}" type="datetimeFigureOut">
              <a:rPr lang="en-US" smtClean="0"/>
              <a:t>7/17/2024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87169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55A85-B74A-1FC2-A5DD-C07EF3B5F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AA570-5CFD-C795-944D-26186AC51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97D3F-0C99-FECC-21E2-EF85E6250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956C-5E1C-4019-BF88-162E57662CE4}" type="datetimeFigureOut">
              <a:rPr lang="en-BE" smtClean="0"/>
              <a:t>17/07/2024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BF21C-F3C9-6CE6-F3AD-F8C1B1046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BDCF13-00C7-5C7C-DC9D-18D96F6A1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E8F9-41E1-4558-9B5C-7FC800D2EE3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90557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662E7-E87B-4D64-B0EF-17CF2E908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86008-A64B-5502-9D65-FC786C0E4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83586-8C82-9641-255A-5435CD670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956C-5E1C-4019-BF88-162E57662CE4}" type="datetimeFigureOut">
              <a:rPr lang="en-BE" smtClean="0"/>
              <a:t>17/07/2024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87C53-85D8-0C42-2D8C-43238BD77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BFEDB-9A05-BA7B-4004-F02C6D0B3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E8F9-41E1-4558-9B5C-7FC800D2EE3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50709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99B06-782E-8E34-9A03-3BCA6949A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6BF6F-5B35-EC4C-864C-14A827531C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BA476E-92E3-1037-ACF9-918F05BE3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A5FB83-CBC1-DA21-DBA6-6889952E9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956C-5E1C-4019-BF88-162E57662CE4}" type="datetimeFigureOut">
              <a:rPr lang="en-BE" smtClean="0"/>
              <a:t>17/07/2024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6BD273-722C-A096-E3D2-5B5B56368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6B44F5-A11F-63FD-8473-268FE6CED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E8F9-41E1-4558-9B5C-7FC800D2EE3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66742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F8F48-E2B3-0E48-BF20-B6C68ABA1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344EA-6EC9-9100-95C1-7228DD772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BA94B9-4A7E-8638-E8AC-94032A491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797B4A-CC9A-D633-0C4B-599DFC1A4D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A78AC6-2BD8-9D20-5953-7BE7629E08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9CD71B-F79E-10BC-658A-FB3A77F73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956C-5E1C-4019-BF88-162E57662CE4}" type="datetimeFigureOut">
              <a:rPr lang="en-BE" smtClean="0"/>
              <a:t>17/07/2024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5E0298-8237-BBB0-8D24-439897064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490C06-43B9-1EE9-A1CD-05603810F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E8F9-41E1-4558-9B5C-7FC800D2EE3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20923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D0B94-3D91-3C70-D404-E2B127977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A63025-0DFD-47DE-9B82-1670F1F6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956C-5E1C-4019-BF88-162E57662CE4}" type="datetimeFigureOut">
              <a:rPr lang="en-BE" smtClean="0"/>
              <a:t>17/07/2024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C4DE4F-ED08-C99F-1FF9-F92981998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BC0389-9C40-2A39-50E1-E80100385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E8F9-41E1-4558-9B5C-7FC800D2EE3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19958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29DDAE-61F7-9EFC-102E-700D0BFFE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956C-5E1C-4019-BF88-162E57662CE4}" type="datetimeFigureOut">
              <a:rPr lang="en-BE" smtClean="0"/>
              <a:t>17/07/2024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E44D6E-787A-0AFF-E24A-4A63851C4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330716-D9D7-4F5C-CFEF-18CE42EE8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E8F9-41E1-4558-9B5C-7FC800D2EE3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2287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D5A80-0958-859A-7E81-96D5456FE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A971C-7F1F-A18E-340D-A3595B89B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223C54-B035-9434-B17D-2134C1EFD2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7FD061-0CD6-5539-4196-22D10E29D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956C-5E1C-4019-BF88-162E57662CE4}" type="datetimeFigureOut">
              <a:rPr lang="en-BE" smtClean="0"/>
              <a:t>17/07/2024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0049CB-2FB1-5AC7-B1E6-CACF20944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E2CAA-29BE-D81F-6720-98AD15B17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E8F9-41E1-4558-9B5C-7FC800D2EE3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92757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7B5BC-079F-3DBC-FC8C-3BBBDB22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DFCF90-8B9B-1A7B-4661-23840AD534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D82C80-327C-4EE9-E3B9-BE1297CA8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2F125-D52C-CB5D-D215-DA9B02EEF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956C-5E1C-4019-BF88-162E57662CE4}" type="datetimeFigureOut">
              <a:rPr lang="en-BE" smtClean="0"/>
              <a:t>17/07/2024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DA415E-D256-BA75-AB8A-6820470AD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433530-CE79-3FB7-2FC6-68A99BF73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E8F9-41E1-4558-9B5C-7FC800D2EE3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39092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heme" Target="../theme/them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tags" Target="../tags/tag1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8E3AEA-FE61-6632-5DB9-F34A924C1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7173B-8D1F-BE5E-588C-2EE5E62E8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70271-2980-B1EB-754A-A66CFE1EB9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89956C-5E1C-4019-BF88-162E57662CE4}" type="datetimeFigureOut">
              <a:rPr lang="en-BE" smtClean="0"/>
              <a:t>17/07/2024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96BFF-12E7-E64D-BCBF-91C0D6778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C81FB-90EE-FC57-AA90-3093C1B181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80E8F9-41E1-4558-9B5C-7FC800D2EE3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64483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792FE8F-2B1E-4090-A3D5-6BEB29C81F39}"/>
              </a:ext>
            </a:extLst>
          </p:cNvPr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192526591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25" imgH="424" progId="TCLayout.ActiveDocument.1">
                  <p:embed/>
                </p:oleObj>
              </mc:Choice>
              <mc:Fallback>
                <p:oleObj name="think-cell Slide" r:id="rId5" imgW="425" imgH="42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1792FE8F-2B1E-4090-A3D5-6BEB29C81F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2515" y="391726"/>
            <a:ext cx="11146971" cy="578620"/>
          </a:xfrm>
          <a:prstGeom prst="rect">
            <a:avLst/>
          </a:prstGeom>
        </p:spPr>
        <p:txBody>
          <a:bodyPr vert="horz" wrap="square" lIns="0" tIns="45720" rIns="0" bIns="0" rtlCol="0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515" y="1825625"/>
            <a:ext cx="11146971" cy="435133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1763" y="6382031"/>
            <a:ext cx="5288477" cy="235898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lvl1pPr algn="ctr">
              <a:defRPr lang="en-BE" sz="933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E104729-E3CD-5243-92CA-C95E3EF5D5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593" y="6184936"/>
            <a:ext cx="1559625" cy="63008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618E18C-031D-5E48-A469-1B0DCC7407C4}"/>
              </a:ext>
            </a:extLst>
          </p:cNvPr>
          <p:cNvSpPr txBox="1"/>
          <p:nvPr/>
        </p:nvSpPr>
        <p:spPr bwMode="gray">
          <a:xfrm>
            <a:off x="11263085" y="6415238"/>
            <a:ext cx="406400" cy="240503"/>
          </a:xfrm>
          <a:prstGeom prst="rect">
            <a:avLst/>
          </a:prstGeom>
        </p:spPr>
        <p:txBody>
          <a:bodyPr vert="horz" wrap="square" lIns="0" tIns="48000" rIns="0" bIns="48000" rtlCol="0" anchor="ctr">
            <a:spAutoFit/>
          </a:bodyPr>
          <a:lstStyle/>
          <a:p>
            <a:pPr marL="0" algn="r" defTabSz="914377" rtl="0" eaLnBrk="1" latinLnBrk="0" hangingPunct="1"/>
            <a:fld id="{6C5AF65D-6854-49AF-ABC5-48B5BA0EA842}" type="slidenum">
              <a:rPr lang="en-US" sz="933" b="0" i="0" kern="1200" smtClean="0">
                <a:solidFill>
                  <a:schemeClr val="accent1"/>
                </a:solidFill>
                <a:latin typeface="+mn-lt"/>
                <a:ea typeface="Roboto" panose="02000000000000000000" pitchFamily="2" charset="0"/>
                <a:cs typeface="HP Simplified"/>
              </a:rPr>
              <a:pPr marL="0" algn="r" defTabSz="914377" rtl="0" eaLnBrk="1" latinLnBrk="0" hangingPunct="1"/>
              <a:t>‹#›</a:t>
            </a:fld>
            <a:endParaRPr lang="en-US" sz="933" b="0" i="0" kern="1200">
              <a:solidFill>
                <a:schemeClr val="accent1"/>
              </a:solidFill>
              <a:latin typeface="+mn-lt"/>
              <a:ea typeface="Roboto" panose="02000000000000000000" pitchFamily="2" charset="0"/>
              <a:cs typeface="HP Simplified"/>
            </a:endParaRPr>
          </a:p>
        </p:txBody>
      </p:sp>
    </p:spTree>
    <p:extLst>
      <p:ext uri="{BB962C8B-B14F-4D97-AF65-F5344CB8AC3E}">
        <p14:creationId xmlns:p14="http://schemas.microsoft.com/office/powerpoint/2010/main" val="436052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733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SzPct val="75000"/>
        <a:buFontTx/>
        <a:buBlip>
          <a:blip r:embed="rId8"/>
        </a:buBlip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SzPct val="75000"/>
        <a:buFontTx/>
        <a:buBlip>
          <a:blip r:embed="rId9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SzPct val="75000"/>
        <a:buFontTx/>
        <a:buBlip>
          <a:blip r:embed="rId8"/>
        </a:buBlip>
        <a:defRPr sz="1467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SzPct val="75000"/>
        <a:buFontTx/>
        <a:buBlip>
          <a:blip r:embed="rId9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SzPct val="75000"/>
        <a:buFontTx/>
        <a:buBlip>
          <a:blip r:embed="rId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B3F13D2-4689-A65F-34C4-09D079EDF60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4" imgH="354" progId="TCLayout.ActiveDocument.1">
                  <p:embed/>
                </p:oleObj>
              </mc:Choice>
              <mc:Fallback>
                <p:oleObj name="think-cell Slide" r:id="rId3" imgW="354" imgH="35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B3F13D2-4689-A65F-34C4-09D079EDF6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Placeholder 10" descr="A picture containing chart&#10;&#10;Description automatically generated">
            <a:extLst>
              <a:ext uri="{FF2B5EF4-FFF2-40B4-BE49-F238E27FC236}">
                <a16:creationId xmlns:a16="http://schemas.microsoft.com/office/drawing/2014/main" id="{E98FEB9F-88E9-48A3-A97B-E233C461464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2" r="14092"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8B113BB-34E9-45A1-BBA3-A017B13438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6223" y="2367722"/>
            <a:ext cx="6040964" cy="1071062"/>
          </a:xfrm>
        </p:spPr>
        <p:txBody>
          <a:bodyPr vert="horz"/>
          <a:lstStyle/>
          <a:p>
            <a:r>
              <a:rPr lang="en-US" sz="3700" dirty="0"/>
              <a:t>Customer satisfaction Measurement 2023	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43EBFC3-736F-4C6A-9CFB-C7F49E350C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36223" y="3448664"/>
            <a:ext cx="6040964" cy="383182"/>
          </a:xfrm>
        </p:spPr>
        <p:txBody>
          <a:bodyPr/>
          <a:lstStyle/>
          <a:p>
            <a:endParaRPr lang="en-US" sz="2100" dirty="0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7AB6A226-7E19-82A6-A2C2-A49E420D46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682" y="4741447"/>
            <a:ext cx="2689065" cy="1522009"/>
          </a:xfrm>
          <a:prstGeom prst="rect">
            <a:avLst/>
          </a:prstGeom>
        </p:spPr>
      </p:pic>
      <p:sp>
        <p:nvSpPr>
          <p:cNvPr id="3" name="AutoShape 2" descr="Audi Logo and sign, new logo meaning and history, PNG, SVG">
            <a:extLst>
              <a:ext uri="{FF2B5EF4-FFF2-40B4-BE49-F238E27FC236}">
                <a16:creationId xmlns:a16="http://schemas.microsoft.com/office/drawing/2014/main" id="{E96AE769-2B52-0C55-AA9B-24AA954C4F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AutoShape 6" descr="Audi Logo and sign, new logo meaning and history, PNG, SVG">
            <a:extLst>
              <a:ext uri="{FF2B5EF4-FFF2-40B4-BE49-F238E27FC236}">
                <a16:creationId xmlns:a16="http://schemas.microsoft.com/office/drawing/2014/main" id="{438624C6-AE1E-6B7C-4B35-9109705CA3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AutoShape 8" descr="Audi Logo and sign, new logo meaning and history, PNG, SVG">
            <a:extLst>
              <a:ext uri="{FF2B5EF4-FFF2-40B4-BE49-F238E27FC236}">
                <a16:creationId xmlns:a16="http://schemas.microsoft.com/office/drawing/2014/main" id="{5C033CEF-64F3-D807-4554-476C879225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Placeholder 4" descr="Hand placing stars">
            <a:extLst>
              <a:ext uri="{FF2B5EF4-FFF2-40B4-BE49-F238E27FC236}">
                <a16:creationId xmlns:a16="http://schemas.microsoft.com/office/drawing/2014/main" id="{4215DD2E-D2B6-3B7B-54A4-6460BE5FAD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9" r="20049"/>
          <a:stretch/>
        </p:blipFill>
        <p:spPr>
          <a:xfrm rot="21443680">
            <a:off x="492886" y="572586"/>
            <a:ext cx="4731180" cy="5270637"/>
          </a:xfrm>
          <a:custGeom>
            <a:avLst/>
            <a:gdLst>
              <a:gd name="connsiteX0" fmla="*/ 385621 w 2952270"/>
              <a:gd name="connsiteY0" fmla="*/ 59 h 3288893"/>
              <a:gd name="connsiteX1" fmla="*/ 587736 w 2952270"/>
              <a:gd name="connsiteY1" fmla="*/ 53055 h 3288893"/>
              <a:gd name="connsiteX2" fmla="*/ 1672075 w 2952270"/>
              <a:gd name="connsiteY2" fmla="*/ 679025 h 3288893"/>
              <a:gd name="connsiteX3" fmla="*/ 2756448 w 2952270"/>
              <a:gd name="connsiteY3" fmla="*/ 1305304 h 3288893"/>
              <a:gd name="connsiteX4" fmla="*/ 2756448 w 2952270"/>
              <a:gd name="connsiteY4" fmla="*/ 1983864 h 3288893"/>
              <a:gd name="connsiteX5" fmla="*/ 1672075 w 2952270"/>
              <a:gd name="connsiteY5" fmla="*/ 2609936 h 3288893"/>
              <a:gd name="connsiteX6" fmla="*/ 587736 w 2952270"/>
              <a:gd name="connsiteY6" fmla="*/ 3235838 h 3288893"/>
              <a:gd name="connsiteX7" fmla="*/ 0 w 2952270"/>
              <a:gd name="connsiteY7" fmla="*/ 2896661 h 3288893"/>
              <a:gd name="connsiteX8" fmla="*/ 0 w 2952270"/>
              <a:gd name="connsiteY8" fmla="*/ 392232 h 3288893"/>
              <a:gd name="connsiteX9" fmla="*/ 385621 w 2952270"/>
              <a:gd name="connsiteY9" fmla="*/ 59 h 328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2270" h="3288893">
                <a:moveTo>
                  <a:pt x="385621" y="59"/>
                </a:moveTo>
                <a:cubicBezTo>
                  <a:pt x="452975" y="-1119"/>
                  <a:pt x="522384" y="15369"/>
                  <a:pt x="587736" y="53055"/>
                </a:cubicBezTo>
                <a:lnTo>
                  <a:pt x="1672075" y="679025"/>
                </a:lnTo>
                <a:lnTo>
                  <a:pt x="2756448" y="1305304"/>
                </a:lnTo>
                <a:cubicBezTo>
                  <a:pt x="3017545" y="1456049"/>
                  <a:pt x="3017545" y="1832913"/>
                  <a:pt x="2756448" y="1983864"/>
                </a:cubicBezTo>
                <a:lnTo>
                  <a:pt x="1672075" y="2609936"/>
                </a:lnTo>
                <a:lnTo>
                  <a:pt x="587736" y="3235838"/>
                </a:lnTo>
                <a:cubicBezTo>
                  <a:pt x="326329" y="3386583"/>
                  <a:pt x="0" y="3198152"/>
                  <a:pt x="0" y="2896661"/>
                </a:cubicBezTo>
                <a:lnTo>
                  <a:pt x="0" y="392232"/>
                </a:lnTo>
                <a:cubicBezTo>
                  <a:pt x="0" y="166115"/>
                  <a:pt x="183560" y="3592"/>
                  <a:pt x="385621" y="59"/>
                </a:cubicBezTo>
                <a:close/>
              </a:path>
            </a:pathLst>
          </a:cu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2003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9">
            <a:extLst>
              <a:ext uri="{FF2B5EF4-FFF2-40B4-BE49-F238E27FC236}">
                <a16:creationId xmlns:a16="http://schemas.microsoft.com/office/drawing/2014/main" id="{5388AC45-BE42-048B-55A6-FC9D5E536CC1}"/>
              </a:ext>
            </a:extLst>
          </p:cNvPr>
          <p:cNvSpPr txBox="1"/>
          <p:nvPr/>
        </p:nvSpPr>
        <p:spPr>
          <a:xfrm>
            <a:off x="182880" y="237881"/>
            <a:ext cx="8159976" cy="286331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algn="l" defTabSz="914400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300" normalizeH="0" baseline="0" noProof="0" dirty="0">
                <a:ln>
                  <a:noFill/>
                </a:ln>
                <a:solidFill>
                  <a:srgbClr val="39A4DC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Our Customer Satisfaction Scores for Sales in 2023</a:t>
            </a:r>
            <a:endParaRPr kumimoji="0" sz="1800" b="1" i="0" u="none" strike="noStrike" kern="1200" cap="none" spc="300" normalizeH="0" baseline="0" noProof="0" dirty="0">
              <a:ln>
                <a:noFill/>
              </a:ln>
              <a:solidFill>
                <a:srgbClr val="39A4DC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1EF729-7600-7581-4299-2345AA6B2C00}"/>
              </a:ext>
            </a:extLst>
          </p:cNvPr>
          <p:cNvSpPr txBox="1"/>
          <p:nvPr/>
        </p:nvSpPr>
        <p:spPr>
          <a:xfrm>
            <a:off x="182880" y="2080073"/>
            <a:ext cx="1359346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Score CEM (1 to 5)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19D2C0-0430-D702-7C64-C95F4D0AAC2A}"/>
              </a:ext>
            </a:extLst>
          </p:cNvPr>
          <p:cNvSpPr txBox="1"/>
          <p:nvPr/>
        </p:nvSpPr>
        <p:spPr>
          <a:xfrm>
            <a:off x="289590" y="3963762"/>
            <a:ext cx="785471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en-BE"/>
            </a:defPPr>
            <a:lvl1pPr>
              <a:defRPr sz="12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Score NPS</a:t>
            </a:r>
          </a:p>
        </p:txBody>
      </p:sp>
      <p:pic>
        <p:nvPicPr>
          <p:cNvPr id="1026" name="Picture 2" descr="Audi">
            <a:extLst>
              <a:ext uri="{FF2B5EF4-FFF2-40B4-BE49-F238E27FC236}">
                <a16:creationId xmlns:a16="http://schemas.microsoft.com/office/drawing/2014/main" id="{399197CA-5A5A-90A9-45FD-CE4C542B7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739616"/>
            <a:ext cx="83820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olkswagen">
            <a:extLst>
              <a:ext uri="{FF2B5EF4-FFF2-40B4-BE49-F238E27FC236}">
                <a16:creationId xmlns:a16="http://schemas.microsoft.com/office/drawing/2014/main" id="{783977D6-554F-4CBF-B975-FA3C54A63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014" y="724014"/>
            <a:ext cx="838200" cy="70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W Commercial Vehicle">
            <a:extLst>
              <a:ext uri="{FF2B5EF4-FFF2-40B4-BE49-F238E27FC236}">
                <a16:creationId xmlns:a16="http://schemas.microsoft.com/office/drawing/2014/main" id="{2CD4F20E-8627-9680-129C-05B959195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688" y="750500"/>
            <a:ext cx="838200" cy="70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KODA">
            <a:extLst>
              <a:ext uri="{FF2B5EF4-FFF2-40B4-BE49-F238E27FC236}">
                <a16:creationId xmlns:a16="http://schemas.microsoft.com/office/drawing/2014/main" id="{BE142430-5A0F-14C7-6B90-A12446B87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679" y="684282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EAT">
            <a:extLst>
              <a:ext uri="{FF2B5EF4-FFF2-40B4-BE49-F238E27FC236}">
                <a16:creationId xmlns:a16="http://schemas.microsoft.com/office/drawing/2014/main" id="{BA31A391-8E1A-FED9-7150-659F8750F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531" y="750500"/>
            <a:ext cx="838200" cy="70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90F186-546E-4A04-FA5A-ECDFAAA8FF74}"/>
              </a:ext>
            </a:extLst>
          </p:cNvPr>
          <p:cNvSpPr txBox="1"/>
          <p:nvPr/>
        </p:nvSpPr>
        <p:spPr>
          <a:xfrm>
            <a:off x="316841" y="5670710"/>
            <a:ext cx="365485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en-BE"/>
            </a:defPPr>
            <a:lvl1pPr>
              <a:defRPr sz="12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F98325-7A71-D4E4-8983-7D55E1429F5E}"/>
              </a:ext>
            </a:extLst>
          </p:cNvPr>
          <p:cNvSpPr txBox="1"/>
          <p:nvPr/>
        </p:nvSpPr>
        <p:spPr>
          <a:xfrm>
            <a:off x="2519638" y="1987739"/>
            <a:ext cx="599523" cy="4616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4,45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D0C5DD-18E5-3811-4579-D2695801EC64}"/>
              </a:ext>
            </a:extLst>
          </p:cNvPr>
          <p:cNvSpPr txBox="1"/>
          <p:nvPr/>
        </p:nvSpPr>
        <p:spPr>
          <a:xfrm>
            <a:off x="4570352" y="1987738"/>
            <a:ext cx="428002" cy="4616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4,5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2E413C-F947-1822-46B5-6E3AD25ECBAF}"/>
              </a:ext>
            </a:extLst>
          </p:cNvPr>
          <p:cNvSpPr txBox="1"/>
          <p:nvPr/>
        </p:nvSpPr>
        <p:spPr>
          <a:xfrm>
            <a:off x="6621066" y="1987737"/>
            <a:ext cx="599523" cy="4616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4,32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CC1D10-C0FF-EE71-2A49-48FDA0468ECB}"/>
              </a:ext>
            </a:extLst>
          </p:cNvPr>
          <p:cNvSpPr txBox="1"/>
          <p:nvPr/>
        </p:nvSpPr>
        <p:spPr>
          <a:xfrm>
            <a:off x="8671779" y="1987736"/>
            <a:ext cx="838199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4,48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A6A128-EE5C-E3D3-A1A3-E52C2942F03A}"/>
              </a:ext>
            </a:extLst>
          </p:cNvPr>
          <p:cNvSpPr txBox="1"/>
          <p:nvPr/>
        </p:nvSpPr>
        <p:spPr>
          <a:xfrm>
            <a:off x="10755630" y="1956827"/>
            <a:ext cx="428002" cy="4616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4,5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4C7B37-496A-76C5-93FE-7FE0FD9BFAB4}"/>
              </a:ext>
            </a:extLst>
          </p:cNvPr>
          <p:cNvSpPr txBox="1"/>
          <p:nvPr/>
        </p:nvSpPr>
        <p:spPr>
          <a:xfrm>
            <a:off x="2562557" y="3779096"/>
            <a:ext cx="343043" cy="4616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E58753-5938-93B5-F2D9-7D424D9BC7F2}"/>
              </a:ext>
            </a:extLst>
          </p:cNvPr>
          <p:cNvSpPr txBox="1"/>
          <p:nvPr/>
        </p:nvSpPr>
        <p:spPr>
          <a:xfrm>
            <a:off x="4570351" y="3779096"/>
            <a:ext cx="599523" cy="4616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59,8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8B5F9A-ED60-09BB-061F-EE23B652BB93}"/>
              </a:ext>
            </a:extLst>
          </p:cNvPr>
          <p:cNvSpPr txBox="1"/>
          <p:nvPr/>
        </p:nvSpPr>
        <p:spPr>
          <a:xfrm>
            <a:off x="6621065" y="3779096"/>
            <a:ext cx="599523" cy="4616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41,4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0E20D1-840D-0449-C325-0B2CF6A3590C}"/>
              </a:ext>
            </a:extLst>
          </p:cNvPr>
          <p:cNvSpPr txBox="1"/>
          <p:nvPr/>
        </p:nvSpPr>
        <p:spPr>
          <a:xfrm>
            <a:off x="8671780" y="3745037"/>
            <a:ext cx="343043" cy="4616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9DA5CC-A6E8-F66F-1897-19D673CBD5DA}"/>
              </a:ext>
            </a:extLst>
          </p:cNvPr>
          <p:cNvSpPr txBox="1"/>
          <p:nvPr/>
        </p:nvSpPr>
        <p:spPr>
          <a:xfrm>
            <a:off x="10755630" y="3732929"/>
            <a:ext cx="599523" cy="4616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62,1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BBE424-3AE1-4185-D8DE-D00FA078B2AF}"/>
              </a:ext>
            </a:extLst>
          </p:cNvPr>
          <p:cNvSpPr txBox="1"/>
          <p:nvPr/>
        </p:nvSpPr>
        <p:spPr>
          <a:xfrm>
            <a:off x="2519637" y="5508688"/>
            <a:ext cx="771045" cy="4616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7.626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849CAB-C1D3-EF2A-7B3B-1C725DCA9CBE}"/>
              </a:ext>
            </a:extLst>
          </p:cNvPr>
          <p:cNvSpPr txBox="1"/>
          <p:nvPr/>
        </p:nvSpPr>
        <p:spPr>
          <a:xfrm>
            <a:off x="4570351" y="5508687"/>
            <a:ext cx="771045" cy="4616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7.597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EA6E0E-0919-F7DC-3C03-2B09756C19F9}"/>
              </a:ext>
            </a:extLst>
          </p:cNvPr>
          <p:cNvSpPr txBox="1"/>
          <p:nvPr/>
        </p:nvSpPr>
        <p:spPr>
          <a:xfrm>
            <a:off x="6621065" y="5508686"/>
            <a:ext cx="514564" cy="4616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979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B726A0-799C-746B-4117-A6F727E41982}"/>
              </a:ext>
            </a:extLst>
          </p:cNvPr>
          <p:cNvSpPr txBox="1"/>
          <p:nvPr/>
        </p:nvSpPr>
        <p:spPr>
          <a:xfrm>
            <a:off x="8671779" y="5508688"/>
            <a:ext cx="771045" cy="4616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3.073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CAA9D9-5D25-7565-6239-8A99307E4847}"/>
              </a:ext>
            </a:extLst>
          </p:cNvPr>
          <p:cNvSpPr txBox="1"/>
          <p:nvPr/>
        </p:nvSpPr>
        <p:spPr>
          <a:xfrm>
            <a:off x="10755630" y="5508686"/>
            <a:ext cx="514564" cy="4616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652</a:t>
            </a:r>
          </a:p>
        </p:txBody>
      </p:sp>
    </p:spTree>
    <p:extLst>
      <p:ext uri="{BB962C8B-B14F-4D97-AF65-F5344CB8AC3E}">
        <p14:creationId xmlns:p14="http://schemas.microsoft.com/office/powerpoint/2010/main" val="166501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9">
            <a:extLst>
              <a:ext uri="{FF2B5EF4-FFF2-40B4-BE49-F238E27FC236}">
                <a16:creationId xmlns:a16="http://schemas.microsoft.com/office/drawing/2014/main" id="{5388AC45-BE42-048B-55A6-FC9D5E536CC1}"/>
              </a:ext>
            </a:extLst>
          </p:cNvPr>
          <p:cNvSpPr txBox="1"/>
          <p:nvPr/>
        </p:nvSpPr>
        <p:spPr>
          <a:xfrm>
            <a:off x="182880" y="237881"/>
            <a:ext cx="9259944" cy="286331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algn="l" defTabSz="914400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300" normalizeH="0" baseline="0" noProof="0" dirty="0">
                <a:ln>
                  <a:noFill/>
                </a:ln>
                <a:solidFill>
                  <a:srgbClr val="39A4DC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Our Customer Satisfaction Scores for Aftersales in 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1EF729-7600-7581-4299-2345AA6B2C00}"/>
              </a:ext>
            </a:extLst>
          </p:cNvPr>
          <p:cNvSpPr txBox="1"/>
          <p:nvPr/>
        </p:nvSpPr>
        <p:spPr>
          <a:xfrm>
            <a:off x="182880" y="2080073"/>
            <a:ext cx="1359346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Score CEM (1 to 5)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19D2C0-0430-D702-7C64-C95F4D0AAC2A}"/>
              </a:ext>
            </a:extLst>
          </p:cNvPr>
          <p:cNvSpPr txBox="1"/>
          <p:nvPr/>
        </p:nvSpPr>
        <p:spPr>
          <a:xfrm>
            <a:off x="289590" y="3963762"/>
            <a:ext cx="785471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en-BE"/>
            </a:defPPr>
            <a:lvl1pPr>
              <a:defRPr sz="12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Score NPS</a:t>
            </a:r>
          </a:p>
        </p:txBody>
      </p:sp>
      <p:pic>
        <p:nvPicPr>
          <p:cNvPr id="1026" name="Picture 2" descr="Audi">
            <a:extLst>
              <a:ext uri="{FF2B5EF4-FFF2-40B4-BE49-F238E27FC236}">
                <a16:creationId xmlns:a16="http://schemas.microsoft.com/office/drawing/2014/main" id="{399197CA-5A5A-90A9-45FD-CE4C542B7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739616"/>
            <a:ext cx="83820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olkswagen">
            <a:extLst>
              <a:ext uri="{FF2B5EF4-FFF2-40B4-BE49-F238E27FC236}">
                <a16:creationId xmlns:a16="http://schemas.microsoft.com/office/drawing/2014/main" id="{783977D6-554F-4CBF-B975-FA3C54A63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014" y="724014"/>
            <a:ext cx="838200" cy="70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W Commercial Vehicle">
            <a:extLst>
              <a:ext uri="{FF2B5EF4-FFF2-40B4-BE49-F238E27FC236}">
                <a16:creationId xmlns:a16="http://schemas.microsoft.com/office/drawing/2014/main" id="{2CD4F20E-8627-9680-129C-05B959195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728" y="816718"/>
            <a:ext cx="838200" cy="70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KODA">
            <a:extLst>
              <a:ext uri="{FF2B5EF4-FFF2-40B4-BE49-F238E27FC236}">
                <a16:creationId xmlns:a16="http://schemas.microsoft.com/office/drawing/2014/main" id="{BE142430-5A0F-14C7-6B90-A12446B87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679" y="684282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EAT">
            <a:extLst>
              <a:ext uri="{FF2B5EF4-FFF2-40B4-BE49-F238E27FC236}">
                <a16:creationId xmlns:a16="http://schemas.microsoft.com/office/drawing/2014/main" id="{BA31A391-8E1A-FED9-7150-659F8750F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3156" y="750500"/>
            <a:ext cx="838200" cy="70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90F186-546E-4A04-FA5A-ECDFAAA8FF74}"/>
              </a:ext>
            </a:extLst>
          </p:cNvPr>
          <p:cNvSpPr txBox="1"/>
          <p:nvPr/>
        </p:nvSpPr>
        <p:spPr>
          <a:xfrm>
            <a:off x="316841" y="5670710"/>
            <a:ext cx="365485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en-BE"/>
            </a:defPPr>
            <a:lvl1pPr>
              <a:defRPr sz="12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F98325-7A71-D4E4-8983-7D55E1429F5E}"/>
              </a:ext>
            </a:extLst>
          </p:cNvPr>
          <p:cNvSpPr txBox="1"/>
          <p:nvPr/>
        </p:nvSpPr>
        <p:spPr>
          <a:xfrm>
            <a:off x="2519638" y="1987739"/>
            <a:ext cx="599523" cy="4616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4,47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D0C5DD-18E5-3811-4579-D2695801EC64}"/>
              </a:ext>
            </a:extLst>
          </p:cNvPr>
          <p:cNvSpPr txBox="1"/>
          <p:nvPr/>
        </p:nvSpPr>
        <p:spPr>
          <a:xfrm>
            <a:off x="4570352" y="1987738"/>
            <a:ext cx="428002" cy="4616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4,4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2E413C-F947-1822-46B5-6E3AD25ECBAF}"/>
              </a:ext>
            </a:extLst>
          </p:cNvPr>
          <p:cNvSpPr txBox="1"/>
          <p:nvPr/>
        </p:nvSpPr>
        <p:spPr>
          <a:xfrm>
            <a:off x="6621066" y="1987737"/>
            <a:ext cx="599523" cy="4616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4,26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CC1D10-C0FF-EE71-2A49-48FDA0468ECB}"/>
              </a:ext>
            </a:extLst>
          </p:cNvPr>
          <p:cNvSpPr txBox="1"/>
          <p:nvPr/>
        </p:nvSpPr>
        <p:spPr>
          <a:xfrm>
            <a:off x="8671779" y="1987736"/>
            <a:ext cx="838199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4,31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A6A128-EE5C-E3D3-A1A3-E52C2942F03A}"/>
              </a:ext>
            </a:extLst>
          </p:cNvPr>
          <p:cNvSpPr txBox="1"/>
          <p:nvPr/>
        </p:nvSpPr>
        <p:spPr>
          <a:xfrm>
            <a:off x="10755630" y="1956827"/>
            <a:ext cx="428002" cy="4616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4,3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4C7B37-496A-76C5-93FE-7FE0FD9BFAB4}"/>
              </a:ext>
            </a:extLst>
          </p:cNvPr>
          <p:cNvSpPr txBox="1"/>
          <p:nvPr/>
        </p:nvSpPr>
        <p:spPr>
          <a:xfrm>
            <a:off x="2562557" y="3779096"/>
            <a:ext cx="838200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57,26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E58753-5938-93B5-F2D9-7D424D9BC7F2}"/>
              </a:ext>
            </a:extLst>
          </p:cNvPr>
          <p:cNvSpPr txBox="1"/>
          <p:nvPr/>
        </p:nvSpPr>
        <p:spPr>
          <a:xfrm>
            <a:off x="4570351" y="3779096"/>
            <a:ext cx="771045" cy="4616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51,32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8B5F9A-ED60-09BB-061F-EE23B652BB93}"/>
              </a:ext>
            </a:extLst>
          </p:cNvPr>
          <p:cNvSpPr txBox="1"/>
          <p:nvPr/>
        </p:nvSpPr>
        <p:spPr>
          <a:xfrm>
            <a:off x="6621065" y="3779096"/>
            <a:ext cx="771045" cy="4616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40,83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0E20D1-840D-0449-C325-0B2CF6A3590C}"/>
              </a:ext>
            </a:extLst>
          </p:cNvPr>
          <p:cNvSpPr txBox="1"/>
          <p:nvPr/>
        </p:nvSpPr>
        <p:spPr>
          <a:xfrm>
            <a:off x="8671780" y="3745037"/>
            <a:ext cx="771045" cy="4616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45,29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9DA5CC-A6E8-F66F-1897-19D673CBD5DA}"/>
              </a:ext>
            </a:extLst>
          </p:cNvPr>
          <p:cNvSpPr txBox="1"/>
          <p:nvPr/>
        </p:nvSpPr>
        <p:spPr>
          <a:xfrm>
            <a:off x="10755630" y="3732929"/>
            <a:ext cx="599523" cy="4616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43,1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BBE424-3AE1-4185-D8DE-D00FA078B2AF}"/>
              </a:ext>
            </a:extLst>
          </p:cNvPr>
          <p:cNvSpPr txBox="1"/>
          <p:nvPr/>
        </p:nvSpPr>
        <p:spPr>
          <a:xfrm>
            <a:off x="2519637" y="5508688"/>
            <a:ext cx="942566" cy="4616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28.442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849CAB-C1D3-EF2A-7B3B-1C725DCA9CBE}"/>
              </a:ext>
            </a:extLst>
          </p:cNvPr>
          <p:cNvSpPr txBox="1"/>
          <p:nvPr/>
        </p:nvSpPr>
        <p:spPr>
          <a:xfrm>
            <a:off x="4570351" y="5508687"/>
            <a:ext cx="942566" cy="4616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43.427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EA6E0E-0919-F7DC-3C03-2B09756C19F9}"/>
              </a:ext>
            </a:extLst>
          </p:cNvPr>
          <p:cNvSpPr txBox="1"/>
          <p:nvPr/>
        </p:nvSpPr>
        <p:spPr>
          <a:xfrm>
            <a:off x="6621065" y="5508686"/>
            <a:ext cx="771045" cy="4616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5.593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B726A0-799C-746B-4117-A6F727E41982}"/>
              </a:ext>
            </a:extLst>
          </p:cNvPr>
          <p:cNvSpPr txBox="1"/>
          <p:nvPr/>
        </p:nvSpPr>
        <p:spPr>
          <a:xfrm>
            <a:off x="8671779" y="5508688"/>
            <a:ext cx="942566" cy="4616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13.384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CAA9D9-5D25-7565-6239-8A99307E4847}"/>
              </a:ext>
            </a:extLst>
          </p:cNvPr>
          <p:cNvSpPr txBox="1"/>
          <p:nvPr/>
        </p:nvSpPr>
        <p:spPr>
          <a:xfrm>
            <a:off x="10755630" y="5508686"/>
            <a:ext cx="771045" cy="4616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3.881</a:t>
            </a:r>
          </a:p>
        </p:txBody>
      </p:sp>
    </p:spTree>
    <p:extLst>
      <p:ext uri="{BB962C8B-B14F-4D97-AF65-F5344CB8AC3E}">
        <p14:creationId xmlns:p14="http://schemas.microsoft.com/office/powerpoint/2010/main" val="274513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d'ieteren 2020 midnight blue">
  <a:themeElements>
    <a:clrScheme name="d'ieteren 2020 midnight blu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D3B5D"/>
      </a:accent1>
      <a:accent2>
        <a:srgbClr val="00AFFF"/>
      </a:accent2>
      <a:accent3>
        <a:srgbClr val="BDCDD3"/>
      </a:accent3>
      <a:accent4>
        <a:srgbClr val="FA953B"/>
      </a:accent4>
      <a:accent5>
        <a:srgbClr val="344148"/>
      </a:accent5>
      <a:accent6>
        <a:srgbClr val="14BDAB"/>
      </a:accent6>
      <a:hlink>
        <a:srgbClr val="0D3A5D"/>
      </a:hlink>
      <a:folHlink>
        <a:srgbClr val="00AEFF"/>
      </a:folHlink>
    </a:clrScheme>
    <a:fontScheme name="Georgia Arial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sz="1400">
            <a:solidFill>
              <a:schemeClr val="tx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marL="171450" indent="-171450" algn="l">
          <a:buBlip>
            <a:blip xmlns:r="http://schemas.openxmlformats.org/officeDocument/2006/relationships" r:embed="rId1"/>
          </a:buBlip>
          <a:defRPr sz="10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Office PowerPoint</Application>
  <PresentationFormat>Widescreen</PresentationFormat>
  <Paragraphs>39</Paragraphs>
  <Slides>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Aptos</vt:lpstr>
      <vt:lpstr>Aptos Display</vt:lpstr>
      <vt:lpstr>Arial</vt:lpstr>
      <vt:lpstr>Georgia</vt:lpstr>
      <vt:lpstr>Office Theme</vt:lpstr>
      <vt:lpstr>d'ieteren 2020 midnight blue</vt:lpstr>
      <vt:lpstr>think-cell Slide</vt:lpstr>
      <vt:lpstr>Customer satisfaction Measurement 2023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KNOP Antoine</dc:creator>
  <cp:lastModifiedBy>KNOP Antoine</cp:lastModifiedBy>
  <cp:revision>1</cp:revision>
  <dcterms:created xsi:type="dcterms:W3CDTF">2024-07-17T09:43:18Z</dcterms:created>
  <dcterms:modified xsi:type="dcterms:W3CDTF">2024-07-17T09:44:10Z</dcterms:modified>
</cp:coreProperties>
</file>